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75" r:id="rId3"/>
    <p:sldId id="302" r:id="rId4"/>
    <p:sldId id="264" r:id="rId5"/>
    <p:sldId id="279" r:id="rId6"/>
    <p:sldId id="303" r:id="rId7"/>
    <p:sldId id="282" r:id="rId8"/>
    <p:sldId id="304" r:id="rId9"/>
    <p:sldId id="308" r:id="rId10"/>
    <p:sldId id="298" r:id="rId11"/>
    <p:sldId id="306" r:id="rId12"/>
    <p:sldId id="309" r:id="rId13"/>
    <p:sldId id="307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 Al-Saadi" initials="JAA" lastIdx="1" clrIdx="0"/>
  <p:cmAuthor id="1" name="jszykman" initials="j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76" autoAdjust="0"/>
  </p:normalViewPr>
  <p:slideViewPr>
    <p:cSldViewPr snapToGrid="0" snapToObjects="1">
      <p:cViewPr varScale="1">
        <p:scale>
          <a:sx n="88" d="100"/>
          <a:sy n="88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AF737-F7CD-47DC-92BE-C87E8B83C7B3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ED6A7-7967-40B3-84BA-EFD72F7BC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2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3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ED6A7-7967-40B3-84BA-EFD72F7BC9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B4AF8-085E-435D-BAD3-3385BC2F99DE}" type="datetime1">
              <a:rPr lang="en-US" smtClean="0"/>
              <a:t>5/28/2015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295399"/>
            <a:ext cx="430887" cy="55623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600" b="0" dirty="0" smtClean="0">
                <a:solidFill>
                  <a:srgbClr val="B2B2B2"/>
                </a:solidFill>
                <a:latin typeface="Gill Sans MT" panose="020B0502020104020203" pitchFamily="34" charset="0"/>
              </a:rPr>
              <a:t>Presented at DISCOVER-AQ Science Team Meeting May 4-8, 2015 </a:t>
            </a:r>
            <a:endParaRPr lang="en-US" sz="1600" b="0" dirty="0">
              <a:solidFill>
                <a:srgbClr val="B2B2B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5/28/2015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5/28/2015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5/28/2015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4392" y="-16006"/>
            <a:ext cx="9156700" cy="1063752"/>
            <a:chOff x="0" y="1985066"/>
            <a:chExt cx="9156700" cy="1063752"/>
          </a:xfrm>
        </p:grpSpPr>
        <p:pic>
          <p:nvPicPr>
            <p:cNvPr id="10" name="Picture 9" descr="TEMPO ppt Banner v7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07" r="14866"/>
            <a:stretch/>
          </p:blipFill>
          <p:spPr>
            <a:xfrm>
              <a:off x="8293100" y="1985066"/>
              <a:ext cx="863600" cy="1063752"/>
            </a:xfrm>
            <a:prstGeom prst="rect">
              <a:avLst/>
            </a:prstGeom>
          </p:spPr>
        </p:pic>
        <p:pic>
          <p:nvPicPr>
            <p:cNvPr id="8" name="Picture 7" descr="TEMPO ppt Banner v7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85066"/>
              <a:ext cx="8636000" cy="1063752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1006" y="13334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96" y="175378"/>
            <a:ext cx="566681" cy="5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5152F-897D-4CD4-AF10-D612BD6F2944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smtClean="0"/>
              <a:t> U.S. Environmental Protection Agency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25763-EE4C-48F8-B319-0ECCAEC5F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9B3-F360-42D1-A551-9D412511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7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924300" y="1013959"/>
            <a:ext cx="4827619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0000A9"/>
                </a:solidFill>
              </a:rPr>
              <a:t>Federated </a:t>
            </a:r>
            <a:r>
              <a:rPr lang="en-US" sz="2000" b="1" dirty="0">
                <a:solidFill>
                  <a:srgbClr val="0000A9"/>
                </a:solidFill>
              </a:rPr>
              <a:t>activities to </a:t>
            </a:r>
            <a:r>
              <a:rPr lang="en-US" sz="2000" b="1" dirty="0" smtClean="0">
                <a:solidFill>
                  <a:srgbClr val="0000A9"/>
                </a:solidFill>
              </a:rPr>
              <a:t>support the </a:t>
            </a:r>
          </a:p>
          <a:p>
            <a:pPr algn="r" eaLnBrk="1" hangingPunct="1"/>
            <a:r>
              <a:rPr lang="en-US" sz="2000" b="1" dirty="0" smtClean="0">
                <a:solidFill>
                  <a:srgbClr val="0000A9"/>
                </a:solidFill>
              </a:rPr>
              <a:t>geophysical </a:t>
            </a:r>
            <a:r>
              <a:rPr lang="en-US" sz="2000" b="1" dirty="0">
                <a:solidFill>
                  <a:srgbClr val="0000A9"/>
                </a:solidFill>
              </a:rPr>
              <a:t>validation </a:t>
            </a:r>
            <a:r>
              <a:rPr lang="en-US" sz="2000" b="1" dirty="0" smtClean="0">
                <a:solidFill>
                  <a:srgbClr val="0000A9"/>
                </a:solidFill>
              </a:rPr>
              <a:t>of </a:t>
            </a:r>
          </a:p>
          <a:p>
            <a:pPr algn="r" eaLnBrk="1" hangingPunct="1"/>
            <a:r>
              <a:rPr lang="en-US" sz="2000" b="1" dirty="0" smtClean="0">
                <a:solidFill>
                  <a:srgbClr val="0000A9"/>
                </a:solidFill>
              </a:rPr>
              <a:t>TEMPO </a:t>
            </a:r>
            <a:r>
              <a:rPr lang="en-US" sz="2000" b="1" dirty="0">
                <a:solidFill>
                  <a:srgbClr val="0000A9"/>
                </a:solidFill>
              </a:rPr>
              <a:t>L2/L3 </a:t>
            </a:r>
            <a:r>
              <a:rPr lang="en-US" sz="2000" b="1" dirty="0" smtClean="0">
                <a:solidFill>
                  <a:srgbClr val="0000A9"/>
                </a:solidFill>
              </a:rPr>
              <a:t>products</a:t>
            </a:r>
            <a:endParaRPr lang="en-US" sz="2000" b="1" dirty="0">
              <a:solidFill>
                <a:srgbClr val="0000A9"/>
              </a:solidFill>
            </a:endParaRPr>
          </a:p>
          <a:p>
            <a:pPr algn="r" eaLnBrk="1" hangingPunct="1"/>
            <a:endParaRPr lang="en-US" sz="1600" b="1" dirty="0" smtClean="0">
              <a:cs typeface="Arial" charset="0"/>
            </a:endParaRPr>
          </a:p>
          <a:p>
            <a:pPr algn="r" eaLnBrk="1" hangingPunct="1"/>
            <a:r>
              <a:rPr lang="en-US" sz="1600" b="1" dirty="0" smtClean="0">
                <a:cs typeface="Arial" charset="0"/>
              </a:rPr>
              <a:t>Jim Szykman, Russell Long, Jay Al-Saadi, </a:t>
            </a:r>
          </a:p>
          <a:p>
            <a:pPr algn="r" eaLnBrk="1" hangingPunct="1"/>
            <a:r>
              <a:rPr lang="en-US" sz="1600" b="1" dirty="0" smtClean="0">
                <a:cs typeface="Arial" charset="0"/>
              </a:rPr>
              <a:t>Jim Crawford, </a:t>
            </a:r>
            <a:r>
              <a:rPr lang="en-US" sz="1600" b="1" dirty="0" smtClean="0">
                <a:cs typeface="Arial" charset="0"/>
              </a:rPr>
              <a:t>Dave Flittner</a:t>
            </a:r>
            <a:r>
              <a:rPr lang="en-US" sz="1600" b="1" dirty="0" smtClean="0">
                <a:cs typeface="Arial" charset="0"/>
              </a:rPr>
              <a:t>, and </a:t>
            </a:r>
          </a:p>
          <a:p>
            <a:pPr algn="r" eaLnBrk="1" hangingPunct="1"/>
            <a:r>
              <a:rPr lang="en-US" sz="1600" b="1" dirty="0" smtClean="0">
                <a:cs typeface="Arial" charset="0"/>
              </a:rPr>
              <a:t>Kevin </a:t>
            </a:r>
            <a:r>
              <a:rPr lang="en-US" sz="1600" b="1" dirty="0" smtClean="0">
                <a:cs typeface="Arial" charset="0"/>
              </a:rPr>
              <a:t>Cavender</a:t>
            </a:r>
          </a:p>
          <a:p>
            <a:pPr algn="r" eaLnBrk="1" hangingPunct="1"/>
            <a:endParaRPr lang="en-US" sz="1600" b="1" dirty="0" smtClean="0">
              <a:solidFill>
                <a:srgbClr val="000090"/>
              </a:solidFill>
              <a:cs typeface="Arial" charset="0"/>
            </a:endParaRPr>
          </a:p>
          <a:p>
            <a:pPr algn="r" eaLnBrk="1" hangingPunct="1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May 27-28, 2015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400" baseline="30000" dirty="0" smtClean="0">
                <a:solidFill>
                  <a:srgbClr val="000000"/>
                </a:solidFill>
                <a:cs typeface="Arial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 TEMPO Science Team Meeting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UAH-NSSTC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Huntsville, 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60" y="5169877"/>
            <a:ext cx="632776" cy="63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i_pandora_LaRC2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95" y="1362118"/>
            <a:ext cx="4104966" cy="307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03" y="3572669"/>
            <a:ext cx="4297363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895" y="4839407"/>
            <a:ext cx="4190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Seasonal variation of NO2 mixing ratios at rural SEARCH sites for 2006-2010.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7902" y="1754959"/>
            <a:ext cx="4446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Monthly variation of total NO2 columns at Hampton, VA for </a:t>
            </a:r>
            <a:r>
              <a:rPr lang="en-US" u="sng" dirty="0"/>
              <a:t>2009-2012</a:t>
            </a:r>
            <a:r>
              <a:rPr lang="en-US" dirty="0"/>
              <a:t>, as calculated from Pandora measurements (line with open circles) and OMI measurements (bars).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7053" y="58917"/>
            <a:ext cx="5972807" cy="638108"/>
          </a:xfrm>
        </p:spPr>
        <p:txBody>
          <a:bodyPr/>
          <a:lstStyle/>
          <a:p>
            <a:r>
              <a:rPr lang="en-US" dirty="0" smtClean="0"/>
              <a:t>OMI use of long-term existing ground-based measurements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242391" y="4890961"/>
            <a:ext cx="455512" cy="4459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644504">
            <a:off x="4242391" y="2088956"/>
            <a:ext cx="455512" cy="4459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43886" y="6528391"/>
            <a:ext cx="271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Lamsal et al., ACP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DISCOVER-AQ Comparison </a:t>
            </a:r>
            <a:r>
              <a:rPr lang="en-US" sz="2000" b="1" dirty="0" smtClean="0"/>
              <a:t>of 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/>
              <a:t>Measurements FRM vs Optical/Photolytic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56350"/>
            <a:ext cx="2438400" cy="365125"/>
          </a:xfrm>
          <a:prstGeom prst="rect">
            <a:avLst/>
          </a:prstGeom>
        </p:spPr>
        <p:txBody>
          <a:bodyPr/>
          <a:lstStyle/>
          <a:p>
            <a:fld id="{6D3FAE4D-9488-4B48-8F4A-A56CB5A28AF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" y="1600200"/>
            <a:ext cx="9016765" cy="3273836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108008" y="4953000"/>
            <a:ext cx="8927982" cy="1031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defRPr/>
            </a:pPr>
            <a:r>
              <a:rPr lang="en-US" sz="1400" b="1" u="sng" dirty="0" smtClean="0">
                <a:latin typeface="Gill Sans MT" panose="020B0502020104020203" pitchFamily="34" charset="0"/>
                <a:ea typeface="+mn-ea"/>
                <a:cs typeface="+mn-cs"/>
              </a:rPr>
              <a:t>Photochemistry Dominated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latin typeface="Gill Sans MT" panose="020B0502020104020203" pitchFamily="34" charset="0"/>
                <a:ea typeface="+mn-ea"/>
                <a:cs typeface="+mn-cs"/>
              </a:rPr>
              <a:t>NO</a:t>
            </a:r>
            <a:r>
              <a:rPr lang="en-US" sz="1400" b="1" baseline="-25000" dirty="0" smtClean="0">
                <a:latin typeface="Gill Sans MT" panose="020B0502020104020203" pitchFamily="34" charset="0"/>
                <a:ea typeface="+mn-ea"/>
                <a:cs typeface="+mn-cs"/>
              </a:rPr>
              <a:t>2</a:t>
            </a:r>
            <a:r>
              <a:rPr lang="en-US" sz="1400" b="1" dirty="0" smtClean="0">
                <a:latin typeface="Gill Sans MT" panose="020B0502020104020203" pitchFamily="34" charset="0"/>
                <a:ea typeface="+mn-ea"/>
                <a:cs typeface="+mn-cs"/>
              </a:rPr>
              <a:t> measured by the conventional FRM (Moly converter-chemiluminescence) is overestimated by as much as 50% as compared to more selective (optical, photolytic) NO</a:t>
            </a:r>
            <a:r>
              <a:rPr lang="en-US" sz="1400" b="1" baseline="-25000" dirty="0" smtClean="0">
                <a:latin typeface="Gill Sans MT" panose="020B0502020104020203" pitchFamily="34" charset="0"/>
                <a:ea typeface="+mn-ea"/>
                <a:cs typeface="+mn-cs"/>
              </a:rPr>
              <a:t>2</a:t>
            </a:r>
            <a:r>
              <a:rPr lang="en-US" sz="1400" b="1" dirty="0" smtClean="0">
                <a:latin typeface="Gill Sans MT" panose="020B0502020104020203" pitchFamily="34" charset="0"/>
                <a:ea typeface="+mn-ea"/>
                <a:cs typeface="+mn-cs"/>
              </a:rPr>
              <a:t> methods during peak photochemistry hours at </a:t>
            </a:r>
            <a:r>
              <a:rPr lang="en-US" sz="1400" b="1" dirty="0">
                <a:latin typeface="Gill Sans MT" panose="020B0502020104020203" pitchFamily="34" charset="0"/>
                <a:ea typeface="+mn-ea"/>
                <a:cs typeface="+mn-cs"/>
              </a:rPr>
              <a:t>sites (</a:t>
            </a:r>
            <a:r>
              <a:rPr lang="en-US" sz="1400" b="1" dirty="0" err="1">
                <a:latin typeface="Gill Sans MT" panose="020B0502020104020203" pitchFamily="34" charset="0"/>
                <a:ea typeface="+mn-ea"/>
                <a:cs typeface="+mn-cs"/>
              </a:rPr>
              <a:t>Padonia</a:t>
            </a:r>
            <a:r>
              <a:rPr lang="en-US" sz="1400" b="1" dirty="0">
                <a:latin typeface="Gill Sans MT" panose="020B0502020104020203" pitchFamily="34" charset="0"/>
                <a:ea typeface="+mn-ea"/>
                <a:cs typeface="+mn-cs"/>
              </a:rPr>
              <a:t>, Golden</a:t>
            </a:r>
            <a:r>
              <a:rPr lang="en-US" sz="1400" b="1" dirty="0" smtClean="0">
                <a:latin typeface="Gill Sans MT" panose="020B0502020104020203" pitchFamily="34" charset="0"/>
                <a:ea typeface="+mn-ea"/>
                <a:cs typeface="+mn-cs"/>
              </a:rPr>
              <a:t>) that are not dominated by persistent nearby sources.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" y="1600200"/>
            <a:ext cx="9016765" cy="326773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617" y="1600200"/>
            <a:ext cx="9016765" cy="5245388"/>
            <a:chOff x="63617" y="1600200"/>
            <a:chExt cx="9016765" cy="5245388"/>
          </a:xfrm>
        </p:grpSpPr>
        <p:sp>
          <p:nvSpPr>
            <p:cNvPr id="14" name="TextBox 4"/>
            <p:cNvSpPr txBox="1"/>
            <p:nvPr/>
          </p:nvSpPr>
          <p:spPr>
            <a:xfrm>
              <a:off x="108008" y="6029980"/>
              <a:ext cx="8927982" cy="815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600"/>
                </a:spcAft>
                <a:buClr>
                  <a:srgbClr val="008000"/>
                </a:buClr>
                <a:defRPr/>
              </a:pPr>
              <a:r>
                <a:rPr lang="en-US" sz="1400" b="1" u="sng" dirty="0" smtClean="0">
                  <a:latin typeface="Gill Sans MT" panose="020B0502020104020203" pitchFamily="34" charset="0"/>
                  <a:ea typeface="+mn-ea"/>
                  <a:cs typeface="+mn-cs"/>
                </a:rPr>
                <a:t>Fresh Emissions Dominated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Clr>
                  <a:srgbClr val="008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b="1" dirty="0" smtClean="0">
                  <a:latin typeface="Gill Sans MT" panose="020B0502020104020203" pitchFamily="34" charset="0"/>
                  <a:ea typeface="+mn-ea"/>
                  <a:cs typeface="+mn-cs"/>
                </a:rPr>
                <a:t>At near source sites (Visalia Airport, La Porte Airport) better agreement is obtained between the FRM and optical/photolytic NO</a:t>
              </a:r>
              <a:r>
                <a:rPr lang="en-US" sz="1400" b="1" baseline="-25000" dirty="0" smtClean="0">
                  <a:latin typeface="Gill Sans MT" panose="020B0502020104020203" pitchFamily="34" charset="0"/>
                  <a:ea typeface="+mn-ea"/>
                  <a:cs typeface="+mn-cs"/>
                </a:rPr>
                <a:t>2</a:t>
              </a:r>
              <a:r>
                <a:rPr lang="en-US" sz="1400" b="1" dirty="0" smtClean="0">
                  <a:latin typeface="Gill Sans MT" panose="020B0502020104020203" pitchFamily="34" charset="0"/>
                  <a:ea typeface="+mn-ea"/>
                  <a:cs typeface="+mn-cs"/>
                </a:rPr>
                <a:t> methods.</a:t>
              </a:r>
              <a:endParaRPr lang="en-US" sz="1400" dirty="0"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17" y="1600200"/>
              <a:ext cx="9016765" cy="3273836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7" y="1600200"/>
            <a:ext cx="9016765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chemeClr val="bg2"/>
                </a:solidFill>
                <a:latin typeface="Arial" panose="020B0604020202020204" pitchFamily="34" charset="0"/>
              </a:rPr>
              <a:t>Pandora vs Surface-Colorado</a:t>
            </a:r>
            <a:br>
              <a:rPr lang="en-US" altLang="en-US" b="1" i="1" dirty="0">
                <a:solidFill>
                  <a:schemeClr val="bg2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325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57600" y="6248400"/>
            <a:ext cx="5486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C57519-03E0-430B-8542-B6CF0F989BF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1140407"/>
            <a:ext cx="7835220" cy="56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Relevant measurements for L2/L3 Geophysical Validation from a Federated Ground Network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63287" y="917873"/>
            <a:ext cx="8262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/>
          </a:p>
          <a:p>
            <a:r>
              <a:rPr lang="en-US" sz="1400" b="1" dirty="0" smtClean="0"/>
              <a:t>Development </a:t>
            </a:r>
            <a:r>
              <a:rPr lang="en-US" sz="1400" b="1" dirty="0"/>
              <a:t>of a federated correlative validation data sets would allow for:</a:t>
            </a:r>
          </a:p>
          <a:p>
            <a:r>
              <a:rPr lang="en-US" sz="1400" b="1" dirty="0"/>
              <a:t>A long-term statistical analysis and for comparisons under differing atmospheric and viewing conditions. Desirable attributes of the proposed correlative data set are; </a:t>
            </a:r>
            <a:endParaRPr lang="en-US" sz="1400" b="1" dirty="0" smtClean="0"/>
          </a:p>
          <a:p>
            <a:pPr marL="342900" indent="-342900">
              <a:buAutoNum type="arabicParenR"/>
            </a:pPr>
            <a:r>
              <a:rPr lang="en-US" sz="1400" b="1" dirty="0" smtClean="0"/>
              <a:t>Accuracy</a:t>
            </a:r>
            <a:r>
              <a:rPr lang="en-US" sz="1400" b="1" dirty="0"/>
              <a:t>: well-validated measurements</a:t>
            </a:r>
            <a:r>
              <a:rPr lang="en-US" sz="1400" b="1" dirty="0" smtClean="0"/>
              <a:t>,</a:t>
            </a:r>
          </a:p>
          <a:p>
            <a:pPr marL="342900" indent="-342900">
              <a:buAutoNum type="arabicParenR"/>
            </a:pPr>
            <a:r>
              <a:rPr lang="en-US" sz="1400" b="1" dirty="0" smtClean="0"/>
              <a:t>Temporal </a:t>
            </a:r>
            <a:r>
              <a:rPr lang="en-US" sz="1400" b="1" dirty="0"/>
              <a:t>coverage: e.g., comparisons with fixed sites for seasonal and longer-term studies, and, </a:t>
            </a:r>
            <a:endParaRPr lang="en-US" sz="1400" b="1" dirty="0" smtClean="0"/>
          </a:p>
          <a:p>
            <a:pPr marL="342900" indent="-342900">
              <a:buAutoNum type="arabicParenR"/>
            </a:pPr>
            <a:r>
              <a:rPr lang="en-US" sz="1400" b="1" dirty="0" smtClean="0"/>
              <a:t>Numerous </a:t>
            </a:r>
            <a:r>
              <a:rPr lang="en-US" sz="1400" b="1" dirty="0"/>
              <a:t>sites over the U.S.  with the potential for local technical support.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TEMPO Data Products</a:t>
            </a:r>
            <a:r>
              <a:rPr lang="en-US" sz="1400" b="1" dirty="0"/>
              <a:t>:</a:t>
            </a:r>
          </a:p>
          <a:p>
            <a:r>
              <a:rPr lang="en-US" sz="1400" b="1" dirty="0"/>
              <a:t>Ozone</a:t>
            </a:r>
          </a:p>
          <a:p>
            <a:r>
              <a:rPr lang="en-US" sz="1400" b="1" dirty="0"/>
              <a:t>Total Ozone Column - UV/VIS Spectrometer </a:t>
            </a:r>
            <a:r>
              <a:rPr lang="en-US" sz="1400" b="1" dirty="0" smtClean="0"/>
              <a:t>PANDORA</a:t>
            </a:r>
            <a:endParaRPr lang="en-US" sz="1400" b="1" dirty="0"/>
          </a:p>
          <a:p>
            <a:r>
              <a:rPr lang="en-US" sz="1400" b="1" dirty="0" smtClean="0"/>
              <a:t>Tropospheric </a:t>
            </a:r>
            <a:r>
              <a:rPr lang="en-US" sz="1400" b="1" dirty="0"/>
              <a:t>Ozone </a:t>
            </a:r>
            <a:r>
              <a:rPr lang="en-US" sz="1400" b="1" dirty="0" smtClean="0"/>
              <a:t>- </a:t>
            </a:r>
            <a:r>
              <a:rPr lang="en-US" sz="1400" b="1" dirty="0"/>
              <a:t>in-situ surface </a:t>
            </a:r>
            <a:r>
              <a:rPr lang="en-US" sz="1400" b="1" dirty="0" smtClean="0"/>
              <a:t>O3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NO2</a:t>
            </a:r>
            <a:endParaRPr lang="en-US" sz="1400" b="1" dirty="0"/>
          </a:p>
          <a:p>
            <a:r>
              <a:rPr lang="en-US" sz="1400" b="1" dirty="0"/>
              <a:t>Total Nitrogen Dioxide Column - UV/VIS Spectrometer PANDORA </a:t>
            </a:r>
            <a:endParaRPr lang="en-US" sz="1400" b="1" dirty="0" smtClean="0"/>
          </a:p>
          <a:p>
            <a:r>
              <a:rPr lang="en-US" sz="1400" b="1" dirty="0" smtClean="0"/>
              <a:t>Tropospheric </a:t>
            </a:r>
            <a:r>
              <a:rPr lang="en-US" sz="1400" b="1" dirty="0"/>
              <a:t>Nitrogen Dioxide  -UV/VIS Spectrometer PANDORA, ceilometer, and in-situ surface </a:t>
            </a:r>
            <a:r>
              <a:rPr lang="en-US" sz="1400" b="1" dirty="0" smtClean="0"/>
              <a:t>NO2</a:t>
            </a:r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SO2 </a:t>
            </a:r>
            <a:endParaRPr lang="en-US" sz="1400" b="1" dirty="0"/>
          </a:p>
          <a:p>
            <a:r>
              <a:rPr lang="en-US" sz="1400" b="1" dirty="0"/>
              <a:t>Total Sulfur Dioxide Column - UV/VIS Spectrometer PANDORA and in-situ surface SO2 at CAPABLE and AIRS</a:t>
            </a:r>
          </a:p>
          <a:p>
            <a:r>
              <a:rPr lang="en-US" sz="1400" b="1" dirty="0"/>
              <a:t>Aerosol loading and optical properties in the UV - </a:t>
            </a:r>
            <a:r>
              <a:rPr lang="en-US" sz="1400" b="1" dirty="0" err="1"/>
              <a:t>AERONet</a:t>
            </a:r>
            <a:r>
              <a:rPr lang="en-US" sz="1400" b="1" dirty="0"/>
              <a:t> </a:t>
            </a:r>
            <a:r>
              <a:rPr lang="en-US" sz="1400" b="1" dirty="0" err="1"/>
              <a:t>Cimel</a:t>
            </a:r>
            <a:r>
              <a:rPr lang="en-US" sz="1400" b="1" dirty="0"/>
              <a:t> and aerosol height via ceilometer (920 nm) </a:t>
            </a:r>
          </a:p>
          <a:p>
            <a:endParaRPr lang="en-US" sz="1400" b="1" dirty="0"/>
          </a:p>
          <a:p>
            <a:r>
              <a:rPr lang="en-US" sz="1400" b="1" dirty="0" smtClean="0"/>
              <a:t>CH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</a:t>
            </a:r>
            <a:endParaRPr lang="en-US" sz="1400" b="1" dirty="0"/>
          </a:p>
          <a:p>
            <a:r>
              <a:rPr lang="en-US" sz="1400" b="1" dirty="0"/>
              <a:t>Total Formaldehyde Columns - UV/VIS Spectrometer </a:t>
            </a:r>
            <a:r>
              <a:rPr lang="en-US" sz="1400" b="1" dirty="0" smtClean="0"/>
              <a:t>PANDORA, </a:t>
            </a:r>
            <a:r>
              <a:rPr lang="en-US" sz="1400" b="1" dirty="0"/>
              <a:t>in-situ surface </a:t>
            </a:r>
            <a:r>
              <a:rPr lang="en-US" sz="1400" b="1" dirty="0" smtClean="0"/>
              <a:t>CH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 (likely available at limited number of sites), </a:t>
            </a:r>
            <a:r>
              <a:rPr lang="en-US" sz="1400" b="1" dirty="0"/>
              <a:t>and aerosol height via ceilometer (920 nm) 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579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6"/>
          <a:stretch/>
        </p:blipFill>
        <p:spPr>
          <a:xfrm>
            <a:off x="776064" y="1230607"/>
            <a:ext cx="8139336" cy="544848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b="1" dirty="0"/>
              <a:t>Prototype Instrument Suite for </a:t>
            </a:r>
            <a:br>
              <a:rPr lang="en-US" sz="2400" b="1" dirty="0"/>
            </a:br>
            <a:r>
              <a:rPr lang="en-US" sz="2400" b="1" dirty="0"/>
              <a:t>Ground Validation Sites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5715000"/>
            <a:ext cx="2298167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EPA CL-51 ceilometer 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(mixing heights)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4901625"/>
            <a:ext cx="954877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VADEQ 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Shelter</a:t>
            </a:r>
            <a:endParaRPr lang="en-US" sz="1600" b="1" baseline="-25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0955" y="4073272"/>
            <a:ext cx="2845651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Pandora UV/VIS Spectrometers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1996858"/>
            <a:ext cx="24384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VADEQ gas sample inlet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</a:rPr>
              <a:t>for SO2, O3, </a:t>
            </a:r>
            <a:r>
              <a:rPr lang="en-US" sz="1400" b="1" dirty="0" err="1" smtClean="0">
                <a:solidFill>
                  <a:srgbClr val="FFFF00"/>
                </a:solidFill>
              </a:rPr>
              <a:t>NOx</a:t>
            </a:r>
            <a:r>
              <a:rPr lang="en-US" sz="1400" b="1" dirty="0" smtClean="0">
                <a:solidFill>
                  <a:srgbClr val="FFFF00"/>
                </a:solidFill>
              </a:rPr>
              <a:t>, and CO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086600" y="2520078"/>
            <a:ext cx="195470" cy="728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3124200" y="3619144"/>
            <a:ext cx="459580" cy="454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3" idx="0"/>
          </p:cNvCxnSpPr>
          <p:nvPr/>
        </p:nvCxnSpPr>
        <p:spPr bwMode="auto">
          <a:xfrm flipV="1">
            <a:off x="3583781" y="3733800"/>
            <a:ext cx="1" cy="3394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>
          <a:xfrm>
            <a:off x="1752600" y="838200"/>
            <a:ext cx="7315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F806E66-A39C-4B38-8D7B-CDA1A4EFBDA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62000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900" b="1" dirty="0">
                <a:solidFill>
                  <a:srgbClr val="355777"/>
                </a:solidFill>
              </a:rPr>
              <a:t>Office </a:t>
            </a:r>
            <a:r>
              <a:rPr lang="en-US" sz="900" b="1" dirty="0" err="1" smtClean="0">
                <a:solidFill>
                  <a:srgbClr val="355777"/>
                </a:solidFill>
              </a:rPr>
              <a:t>ofi</a:t>
            </a:r>
            <a:r>
              <a:rPr lang="en-US" sz="900" b="1" dirty="0" smtClean="0">
                <a:solidFill>
                  <a:srgbClr val="355777"/>
                </a:solidFill>
              </a:rPr>
              <a:t> </a:t>
            </a:r>
            <a:r>
              <a:rPr lang="en-US" sz="900" b="1" dirty="0">
                <a:solidFill>
                  <a:srgbClr val="355777"/>
                </a:solidFill>
              </a:rPr>
              <a:t>Research and Development</a:t>
            </a:r>
          </a:p>
          <a:p>
            <a:pPr eaLnBrk="0" hangingPunct="0">
              <a:lnSpc>
                <a:spcPct val="90000"/>
              </a:lnSpc>
            </a:pPr>
            <a:r>
              <a:rPr lang="en-US" sz="900" dirty="0">
                <a:solidFill>
                  <a:srgbClr val="355777"/>
                </a:solidFill>
              </a:rPr>
              <a:t>National Exposure Research Laboratory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5438" y="2664023"/>
            <a:ext cx="2046843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NASA </a:t>
            </a:r>
            <a:r>
              <a:rPr lang="en-US" sz="1400" b="1" dirty="0" err="1" smtClean="0">
                <a:solidFill>
                  <a:srgbClr val="FFFF00"/>
                </a:solidFill>
              </a:rPr>
              <a:t>AERONet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cimel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3657600" y="2972702"/>
            <a:ext cx="838201" cy="424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914400" y="1305580"/>
            <a:ext cx="24384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EPA gas sample inlet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</a:rPr>
              <a:t>for NO, NO2, and O3 and </a:t>
            </a:r>
            <a:r>
              <a:rPr lang="en-US" sz="1400" b="1" dirty="0" err="1" smtClean="0">
                <a:solidFill>
                  <a:srgbClr val="FFFF00"/>
                </a:solidFill>
              </a:rPr>
              <a:t>NOy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1447800" y="1828800"/>
            <a:ext cx="1524000" cy="16782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971800" y="1828800"/>
            <a:ext cx="152400" cy="14202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1524000" y="5181600"/>
            <a:ext cx="457200" cy="5334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2143864" y="4876800"/>
            <a:ext cx="1250663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NASA-EPA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Shelter</a:t>
            </a:r>
          </a:p>
        </p:txBody>
      </p:sp>
    </p:spTree>
    <p:extLst>
      <p:ext uri="{BB962C8B-B14F-4D97-AF65-F5344CB8AC3E}">
        <p14:creationId xmlns:p14="http://schemas.microsoft.com/office/powerpoint/2010/main" val="6394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Proposed </a:t>
            </a:r>
            <a:r>
              <a:rPr lang="en-US" sz="2400" dirty="0" smtClean="0"/>
              <a:t>Approach for validation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(presented at 1st  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5200"/>
            <a:ext cx="8991600" cy="5410200"/>
          </a:xfrm>
          <a:prstGeom prst="rect">
            <a:avLst/>
          </a:prstGeom>
        </p:spPr>
        <p:txBody>
          <a:bodyPr/>
          <a:lstStyle/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Validation </a:t>
            </a:r>
            <a:r>
              <a:rPr lang="en-US" sz="2000" dirty="0" smtClean="0">
                <a:cs typeface="Arial" pitchFamily="34" charset="0"/>
              </a:rPr>
              <a:t>conducted from commissioning till end of Phase E (12 months to ???).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cs typeface="Arial" pitchFamily="34" charset="0"/>
              </a:rPr>
              <a:t> </a:t>
            </a:r>
          </a:p>
          <a:p>
            <a:endParaRPr lang="en-US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cs typeface="Arial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9088"/>
              </p:ext>
            </p:extLst>
          </p:nvPr>
        </p:nvGraphicFramePr>
        <p:xfrm>
          <a:off x="332509" y="1923804"/>
          <a:ext cx="8360229" cy="379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557"/>
                <a:gridCol w="2643823"/>
                <a:gridCol w="683783"/>
                <a:gridCol w="3243747"/>
                <a:gridCol w="892319"/>
              </a:tblGrid>
              <a:tr h="5443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Level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 Definition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GB/day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Approach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Initial release</a:t>
                      </a:r>
                    </a:p>
                  </a:txBody>
                  <a:tcPr marL="9525" marR="9525" marT="9525" marB="0"/>
                </a:tc>
              </a:tr>
              <a:tr h="544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Raw instr. Sci. and HK data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Quality flags for duplicates, missing files, checksums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C+30 </a:t>
                      </a:r>
                    </a:p>
                  </a:txBody>
                  <a:tcPr marL="9525" marR="9525" marT="9525" marB="0" anchor="b"/>
                </a:tc>
              </a:tr>
              <a:tr h="8105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1b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Level 1 geo-located, calibrated spectral radiances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Comparisons with measured and modeled radiances based on coincident column measurements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C+60 </a:t>
                      </a:r>
                    </a:p>
                  </a:txBody>
                  <a:tcPr marL="9525" marR="9525" marT="9525" marB="0" anchor="b"/>
                </a:tc>
              </a:tr>
              <a:tr h="8105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Retrieved gas columns and profiles, aerosol, clouds, UVB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Comparisons with ground-based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balloon-borne, sub-orbital, and satellite remote-sensed products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C+120 </a:t>
                      </a:r>
                    </a:p>
                  </a:txBody>
                  <a:tcPr marL="9525" marR="9525" marT="9525" marB="0" anchor="b"/>
                </a:tc>
              </a:tr>
              <a:tr h="544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NRT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Retrieved gas, aerosols, clouds, UVB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Comparison with L2 normal delivery products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C+120 </a:t>
                      </a:r>
                    </a:p>
                  </a:txBody>
                  <a:tcPr marL="9525" marR="9525" marT="9525" marB="0" anchor="b"/>
                </a:tc>
              </a:tr>
              <a:tr h="5443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3†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Gridded monthly means of L2 data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Comp. with correlative measurements and climatologies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C+120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6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100690"/>
            <a:ext cx="6422571" cy="638108"/>
          </a:xfrm>
        </p:spPr>
        <p:txBody>
          <a:bodyPr/>
          <a:lstStyle/>
          <a:p>
            <a:r>
              <a:rPr lang="en-US" sz="2400" dirty="0" smtClean="0"/>
              <a:t>Rationale for pursuit of a Federated Activity for TEMPO L2/L3 Validation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5200"/>
            <a:ext cx="8842375" cy="56832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indent="0" algn="just">
              <a:buNone/>
            </a:pPr>
            <a:endParaRPr lang="en-US" sz="1400" b="1" dirty="0" smtClean="0">
              <a:cs typeface="Arial" pitchFamily="34" charset="0"/>
            </a:endParaRPr>
          </a:p>
          <a:p>
            <a:pPr algn="just"/>
            <a:endParaRPr lang="en-US" sz="1400" b="1" dirty="0">
              <a:cs typeface="Arial" pitchFamily="34" charset="0"/>
            </a:endParaRPr>
          </a:p>
          <a:p>
            <a:pPr algn="just"/>
            <a:r>
              <a:rPr lang="en-US" sz="1600" b="1" dirty="0" smtClean="0">
                <a:cs typeface="Arial" pitchFamily="34" charset="0"/>
              </a:rPr>
              <a:t>A federated approach to validation/evaluation of L2/L3 geophysical variables using existing air quality network infrastructure could help promote early acceptance of L2/L3 data products, especially given the potential short operational life of TEMPO.</a:t>
            </a:r>
          </a:p>
          <a:p>
            <a:pPr algn="just"/>
            <a:endParaRPr lang="en-US" sz="1600" b="1" dirty="0">
              <a:cs typeface="Arial" pitchFamily="34" charset="0"/>
            </a:endParaRPr>
          </a:p>
          <a:p>
            <a:pPr algn="just"/>
            <a:r>
              <a:rPr lang="en-US" sz="1600" b="1" dirty="0" smtClean="0">
                <a:cs typeface="Arial" pitchFamily="34" charset="0"/>
              </a:rPr>
              <a:t>Current proposed changes by the EPA to the existing Photochemical Assessment Monitoring Station (PAMS) Network provides a unique opportunity to: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600" b="1" dirty="0" smtClean="0"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b="1" dirty="0"/>
              <a:t>Leverage existing/expanding infrastructure already required and funded by EPA via the Clean Air Act.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600" b="1" dirty="0" smtClean="0"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600" b="1" smtClean="0">
                <a:cs typeface="Arial" pitchFamily="34" charset="0"/>
              </a:rPr>
              <a:t>Develop continuous (24/7) TEMPO </a:t>
            </a:r>
            <a:r>
              <a:rPr lang="en-US" sz="1600" b="1" dirty="0" smtClean="0">
                <a:cs typeface="Arial" pitchFamily="34" charset="0"/>
              </a:rPr>
              <a:t>correlative data validation sites in the areas with the worst O</a:t>
            </a:r>
            <a:r>
              <a:rPr lang="en-US" sz="1600" b="1" baseline="-25000" dirty="0" smtClean="0">
                <a:cs typeface="Arial" pitchFamily="34" charset="0"/>
              </a:rPr>
              <a:t>3</a:t>
            </a:r>
            <a:r>
              <a:rPr lang="en-US" sz="1600" b="1" dirty="0" smtClean="0">
                <a:cs typeface="Arial" pitchFamily="34" charset="0"/>
              </a:rPr>
              <a:t> pollution.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/>
              <a:t>Help foster more significant interaction between TEMPO science team and the air quality </a:t>
            </a:r>
            <a:r>
              <a:rPr lang="en-US" sz="1600" b="1" dirty="0" smtClean="0"/>
              <a:t>agencies.</a:t>
            </a:r>
            <a:endParaRPr lang="en-US" sz="16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/>
              <a:t>Build on existing AQ long term datasets in urban areas, and make TEMPO data products more relevant to air quality </a:t>
            </a:r>
            <a:r>
              <a:rPr lang="en-US" sz="1600" b="1" dirty="0" smtClean="0"/>
              <a:t>managers. </a:t>
            </a:r>
            <a:endParaRPr lang="en-US" sz="1600" b="1" dirty="0"/>
          </a:p>
          <a:p>
            <a:pPr marL="457200" lvl="1" indent="0">
              <a:buNone/>
            </a:pPr>
            <a:endParaRPr lang="en-US" sz="10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000" b="1" dirty="0" smtClean="0">
              <a:cs typeface="Arial" pitchFamily="34" charset="0"/>
            </a:endParaRPr>
          </a:p>
          <a:p>
            <a:pPr algn="just"/>
            <a:endParaRPr 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_ozone_projection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1143000"/>
            <a:ext cx="86868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8-hour Design </a:t>
            </a:r>
            <a:r>
              <a:rPr lang="en-US" sz="2800" b="1" kern="0" dirty="0" smtClean="0">
                <a:latin typeface="+mj-lt"/>
                <a:ea typeface="+mj-ea"/>
                <a:cs typeface="+mj-cs"/>
              </a:rPr>
              <a:t>V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alue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to 2020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TEMPO relevant projection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Development of a Federated Set of Ground Validation Sites </a:t>
            </a:r>
            <a:endParaRPr lang="en-US" sz="2400" dirty="0"/>
          </a:p>
        </p:txBody>
      </p:sp>
      <p:pic>
        <p:nvPicPr>
          <p:cNvPr id="4" name="Picture 2" descr="C:\Documents and Settings\kcaven02\Desktop\PAMS Si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941" y="2528047"/>
            <a:ext cx="4846652" cy="34783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622" y="1967006"/>
            <a:ext cx="3612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-The overall objective of PAMS </a:t>
            </a:r>
            <a:r>
              <a:rPr lang="en-US" dirty="0"/>
              <a:t>network </a:t>
            </a:r>
            <a:r>
              <a:rPr lang="en-US" dirty="0" smtClean="0"/>
              <a:t>is to provide measurements that will assist </a:t>
            </a:r>
            <a:r>
              <a:rPr lang="en-US" dirty="0"/>
              <a:t>States in understanding </a:t>
            </a:r>
            <a:r>
              <a:rPr lang="en-US" dirty="0" smtClean="0"/>
              <a:t>ozone </a:t>
            </a:r>
            <a:r>
              <a:rPr lang="en-US" dirty="0"/>
              <a:t>nonattainment </a:t>
            </a:r>
            <a:r>
              <a:rPr lang="en-US" dirty="0" smtClean="0"/>
              <a:t>problems and to implement strategies to solve the problem.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-The </a:t>
            </a:r>
            <a:r>
              <a:rPr lang="en-US" dirty="0"/>
              <a:t>PAMS network sites are operated by the state and local air pollution agency – not EPA.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400" y="1206500"/>
            <a:ext cx="873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EPA </a:t>
            </a:r>
            <a:r>
              <a:rPr lang="en-US" altLang="en-US" dirty="0"/>
              <a:t>Photochemical Assessment Monitoring Station </a:t>
            </a:r>
            <a:r>
              <a:rPr lang="en-US" altLang="en-US" dirty="0" smtClean="0"/>
              <a:t>(</a:t>
            </a:r>
            <a:r>
              <a:rPr lang="en-US" altLang="en-US" dirty="0"/>
              <a:t>PAMS) program was </a:t>
            </a:r>
            <a:r>
              <a:rPr lang="en-US" dirty="0" smtClean="0"/>
              <a:t>Established </a:t>
            </a:r>
            <a:r>
              <a:rPr lang="en-US" dirty="0"/>
              <a:t>as a result of 1990 Clean Air Act Amendments (CAAA) to collect measurements in areas classified as serious, severe, or extreme ozone nonattainment.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16711" y="2184400"/>
            <a:ext cx="3242072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GillSans" pitchFamily="34" charset="0"/>
              </a:rPr>
              <a:t>Existing Locations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GillSans" pitchFamily="34" charset="0"/>
              </a:rPr>
              <a:t>PAMS </a:t>
            </a:r>
            <a:r>
              <a:rPr lang="en-US" altLang="en-US" sz="1600" b="1" dirty="0">
                <a:latin typeface="GillSans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0804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Development of a Federated Set of Ground Validation Sites </a:t>
            </a:r>
            <a:endParaRPr lang="en-US" sz="2400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0" y="2070100"/>
            <a:ext cx="4381500" cy="3943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1800" i="1" dirty="0" smtClean="0">
                <a:solidFill>
                  <a:srgbClr val="000000"/>
                </a:solidFill>
                <a:latin typeface="Calibri" charset="0"/>
              </a:rPr>
              <a:t>Combines </a:t>
            </a:r>
            <a:r>
              <a:rPr lang="en-GB" sz="1800" i="1" dirty="0" err="1" smtClean="0">
                <a:latin typeface="Calibri" charset="0"/>
              </a:rPr>
              <a:t>Ncore</a:t>
            </a:r>
            <a:r>
              <a:rPr lang="en-GB" sz="1800" i="1" dirty="0" smtClean="0">
                <a:solidFill>
                  <a:srgbClr val="FFC000"/>
                </a:solidFill>
                <a:latin typeface="Calibri" charset="0"/>
              </a:rPr>
              <a:t> </a:t>
            </a:r>
            <a:r>
              <a:rPr lang="en-GB" sz="1800" i="1" dirty="0" smtClean="0">
                <a:solidFill>
                  <a:srgbClr val="000000"/>
                </a:solidFill>
                <a:latin typeface="Calibri" charset="0"/>
              </a:rPr>
              <a:t>and </a:t>
            </a:r>
            <a:r>
              <a:rPr lang="en-GB" sz="1800" i="1" dirty="0" smtClean="0">
                <a:latin typeface="Calibri" charset="0"/>
              </a:rPr>
              <a:t>PAMS </a:t>
            </a:r>
            <a:r>
              <a:rPr lang="en-GB" sz="1800" i="1" dirty="0" smtClean="0">
                <a:solidFill>
                  <a:srgbClr val="000000"/>
                </a:solidFill>
                <a:latin typeface="Calibri" charset="0"/>
              </a:rPr>
              <a:t>Measurements:</a:t>
            </a:r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Calibri" charset="0"/>
              </a:rPr>
              <a:t>NO, NO</a:t>
            </a:r>
            <a:r>
              <a:rPr lang="en-US" sz="1400" baseline="-25000" dirty="0" smtClean="0">
                <a:latin typeface="Calibri" charset="0"/>
              </a:rPr>
              <a:t>2</a:t>
            </a:r>
            <a:r>
              <a:rPr lang="en-US" sz="1400" dirty="0" smtClean="0">
                <a:latin typeface="Calibri" charset="0"/>
              </a:rPr>
              <a:t>, </a:t>
            </a:r>
            <a:r>
              <a:rPr lang="en-US" sz="1400" dirty="0" err="1" smtClean="0">
                <a:latin typeface="Calibri" charset="0"/>
              </a:rPr>
              <a:t>NO</a:t>
            </a:r>
            <a:r>
              <a:rPr lang="en-US" sz="1400" baseline="-25000" dirty="0" err="1" smtClean="0">
                <a:latin typeface="Calibri" charset="0"/>
              </a:rPr>
              <a:t>y</a:t>
            </a:r>
            <a:r>
              <a:rPr lang="en-US" sz="1400" dirty="0" smtClean="0">
                <a:latin typeface="Calibri" charset="0"/>
              </a:rPr>
              <a:t>, O</a:t>
            </a:r>
            <a:r>
              <a:rPr lang="en-US" sz="1400" baseline="-25000" dirty="0" smtClean="0">
                <a:latin typeface="Calibri" charset="0"/>
              </a:rPr>
              <a:t>3 </a:t>
            </a:r>
            <a:r>
              <a:rPr lang="en-US" sz="1400" dirty="0" smtClean="0">
                <a:latin typeface="Calibri" charset="0"/>
              </a:rPr>
              <a:t>(year round). SO</a:t>
            </a:r>
            <a:r>
              <a:rPr lang="en-US" sz="1400" baseline="-25000" dirty="0" smtClean="0">
                <a:latin typeface="Calibri" charset="0"/>
              </a:rPr>
              <a:t>2</a:t>
            </a:r>
            <a:r>
              <a:rPr lang="en-US" sz="1400" dirty="0" smtClean="0">
                <a:latin typeface="Calibri" charset="0"/>
              </a:rPr>
              <a:t>, CO, PM</a:t>
            </a:r>
            <a:r>
              <a:rPr lang="en-US" sz="1400" baseline="-25000" dirty="0" smtClean="0">
                <a:latin typeface="Calibri" charset="0"/>
              </a:rPr>
              <a:t>2.5 </a:t>
            </a:r>
            <a:r>
              <a:rPr lang="en-US" sz="1400" dirty="0" smtClean="0">
                <a:latin typeface="Calibri" charset="0"/>
              </a:rPr>
              <a:t>mass and speciation (</a:t>
            </a:r>
            <a:r>
              <a:rPr lang="en-US" sz="1400" dirty="0" smtClean="0"/>
              <a:t>At least 1-in-3 day), </a:t>
            </a:r>
            <a:r>
              <a:rPr lang="en-US" sz="1400" dirty="0" smtClean="0">
                <a:latin typeface="Calibri" charset="0"/>
              </a:rPr>
              <a:t>PM</a:t>
            </a:r>
            <a:r>
              <a:rPr lang="en-US" sz="1400" baseline="-25000" dirty="0" smtClean="0">
                <a:latin typeface="Calibri" charset="0"/>
              </a:rPr>
              <a:t>2.5 </a:t>
            </a:r>
            <a:r>
              <a:rPr lang="en-US" sz="1400" dirty="0" smtClean="0">
                <a:latin typeface="Calibri" charset="0"/>
              </a:rPr>
              <a:t>continuous, PM</a:t>
            </a:r>
            <a:r>
              <a:rPr lang="en-US" sz="1400" baseline="-25000" dirty="0" smtClean="0">
                <a:latin typeface="Calibri" charset="0"/>
              </a:rPr>
              <a:t>10-2.5 </a:t>
            </a:r>
            <a:r>
              <a:rPr lang="en-US" sz="1400" dirty="0" smtClean="0">
                <a:latin typeface="Calibri" charset="0"/>
              </a:rPr>
              <a:t>mass, basic met. parameters. </a:t>
            </a:r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endParaRPr lang="en-US" sz="1400" dirty="0" smtClean="0"/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 Profiling Measurements: Continue use of existing Radar wind profiler (RWP)/Radio acoustic sounding system (RASS) supplemented with use of  ceilometer at new sites for continuous mixing heights.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400" dirty="0" smtClean="0"/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Some site contain optional met measurements – Vertical wind speed, solar radiation, precipitation, </a:t>
            </a:r>
            <a:r>
              <a:rPr lang="en-US" sz="1400" dirty="0" err="1" smtClean="0"/>
              <a:t>baro</a:t>
            </a:r>
            <a:r>
              <a:rPr lang="en-US" sz="1400" dirty="0" smtClean="0"/>
              <a:t>. pressure, delta-T for 2-10m.</a:t>
            </a:r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endParaRPr lang="en-US" sz="1400" dirty="0"/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Option to add continuous CH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in the future as reliable commercial units are become available</a:t>
            </a:r>
            <a:r>
              <a:rPr lang="en-US" sz="1400" dirty="0"/>
              <a:t>.</a:t>
            </a: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10" y="2680692"/>
            <a:ext cx="4859776" cy="29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559300" y="5957094"/>
            <a:ext cx="4112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Map based on 2011-2013 ozone design values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PAMS requirements will be based on 2014-2016 data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116711" y="2184400"/>
            <a:ext cx="3242072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GillSans" pitchFamily="34" charset="0"/>
              </a:rPr>
              <a:t>Potential New Locations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GillSans" pitchFamily="34" charset="0"/>
              </a:rPr>
              <a:t>PAMS </a:t>
            </a:r>
            <a:r>
              <a:rPr lang="en-US" altLang="en-US" sz="1600" b="1" dirty="0">
                <a:latin typeface="GillSans" pitchFamily="34" charset="0"/>
              </a:rPr>
              <a:t>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292" y="1090215"/>
            <a:ext cx="8815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Forthcoming changes in air quality monitoring requirements under the Photochemical Assessment Monitoring Station (PAMS) program by EPA present an opportunity to aid with TEMPO validation/evaluation.</a:t>
            </a:r>
          </a:p>
        </p:txBody>
      </p:sp>
    </p:spTree>
    <p:extLst>
      <p:ext uri="{BB962C8B-B14F-4D97-AF65-F5344CB8AC3E}">
        <p14:creationId xmlns:p14="http://schemas.microsoft.com/office/powerpoint/2010/main" val="13053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3" y="133348"/>
            <a:ext cx="8148918" cy="638108"/>
          </a:xfrm>
        </p:spPr>
        <p:txBody>
          <a:bodyPr/>
          <a:lstStyle/>
          <a:p>
            <a:r>
              <a:rPr lang="en-US" sz="2400" dirty="0" smtClean="0"/>
              <a:t>Schedule for changes under </a:t>
            </a:r>
            <a:br>
              <a:rPr lang="en-US" sz="2400" dirty="0" smtClean="0"/>
            </a:br>
            <a:r>
              <a:rPr lang="en-US" sz="2400" dirty="0" smtClean="0"/>
              <a:t>PAMS Network Re-Engineering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5200"/>
            <a:ext cx="8991600" cy="541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2" descr="http://www.sthelens.k12.or.us/cms/lib05/OR01000906/Centricity/Domain/1/calend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273300"/>
            <a:ext cx="25781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-108418" y="1511300"/>
            <a:ext cx="6064718" cy="45828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  <a:defRPr/>
            </a:pPr>
            <a:r>
              <a:rPr lang="en-US" sz="1800" b="1" dirty="0" smtClean="0"/>
              <a:t>-Proposed PAMS changes included as part of the ozone NAAQS proposal, signed on November 25, 2014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endParaRPr lang="en-US" sz="1800" b="1" dirty="0" smtClean="0"/>
          </a:p>
          <a:p>
            <a:pPr indent="0">
              <a:buFont typeface="Arial" panose="020B0604020202020204" pitchFamily="34" charset="0"/>
              <a:buNone/>
              <a:defRPr/>
            </a:pPr>
            <a:r>
              <a:rPr lang="en-US" sz="1800" b="1" dirty="0" smtClean="0"/>
              <a:t>-Final regulatory changes to be part of the final ozone NAAQS package expected to be signed by October 1, 2015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endParaRPr lang="en-US" sz="1800" b="1" dirty="0" smtClean="0"/>
          </a:p>
          <a:p>
            <a:pPr indent="0">
              <a:buFont typeface="Arial" panose="020B0604020202020204" pitchFamily="34" charset="0"/>
              <a:buNone/>
              <a:defRPr/>
            </a:pPr>
            <a:r>
              <a:rPr lang="en-US" sz="1800" b="1" dirty="0" smtClean="0"/>
              <a:t>-EPA is planning a staggered deployment to allow time for monitoring agencies to buy new equipment (</a:t>
            </a:r>
            <a:r>
              <a:rPr lang="en-US" sz="1800" b="1" dirty="0" err="1" smtClean="0"/>
              <a:t>autoGCs</a:t>
            </a:r>
            <a:r>
              <a:rPr lang="en-US" sz="1800" b="1" dirty="0" smtClean="0"/>
              <a:t>, true NO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 analyzers, and ceilometers) and to train staff and develop SOPs and QAPPs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endParaRPr lang="en-US" sz="1800" b="1" dirty="0" smtClean="0"/>
          </a:p>
          <a:p>
            <a:pPr indent="0">
              <a:buFont typeface="Arial" panose="020B0604020202020204" pitchFamily="34" charset="0"/>
              <a:buNone/>
              <a:defRPr/>
            </a:pPr>
            <a:r>
              <a:rPr lang="en-US" sz="1800" b="1" dirty="0" smtClean="0"/>
              <a:t>-October 2017 earliest anyone would likely need to comply – likely staggering deadlines through 2019 based on designations schedule for new O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 standard.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endParaRPr lang="en-US" sz="1800" b="1" dirty="0" smtClean="0"/>
          </a:p>
          <a:p>
            <a:pPr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854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3" y="133348"/>
            <a:ext cx="8148918" cy="638108"/>
          </a:xfrm>
        </p:spPr>
        <p:txBody>
          <a:bodyPr/>
          <a:lstStyle/>
          <a:p>
            <a:r>
              <a:rPr lang="en-US" sz="2400" dirty="0" smtClean="0"/>
              <a:t>TEMPO relevant changes</a:t>
            </a:r>
            <a:br>
              <a:rPr lang="en-US" sz="2400" dirty="0" smtClean="0"/>
            </a:br>
            <a:r>
              <a:rPr lang="en-US" sz="2400" dirty="0" smtClean="0"/>
              <a:t>under PAMS Network Re-Engineering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65200"/>
            <a:ext cx="8991600" cy="541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7550" y="1438814"/>
            <a:ext cx="7772400" cy="493658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/>
              <a:t>Required PAMS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i="1" dirty="0" smtClean="0"/>
              <a:t>Issue</a:t>
            </a:r>
            <a:r>
              <a:rPr lang="en-US" sz="3400" b="1" i="1" dirty="0"/>
              <a:t>: </a:t>
            </a:r>
            <a:r>
              <a:rPr lang="en-US" sz="3400" dirty="0"/>
              <a:t>Standard </a:t>
            </a:r>
            <a:r>
              <a:rPr lang="en-US" sz="3400" dirty="0" err="1"/>
              <a:t>NOx</a:t>
            </a:r>
            <a:r>
              <a:rPr lang="en-US" sz="3400" dirty="0"/>
              <a:t> measurement technology is known to have positive interferences from other non-</a:t>
            </a:r>
            <a:r>
              <a:rPr lang="en-US" sz="3400" dirty="0" err="1"/>
              <a:t>NOx</a:t>
            </a:r>
            <a:r>
              <a:rPr lang="en-US" sz="3400" dirty="0"/>
              <a:t> species (HNO</a:t>
            </a:r>
            <a:r>
              <a:rPr lang="en-US" sz="3400" baseline="-25000" dirty="0"/>
              <a:t>3</a:t>
            </a:r>
            <a:r>
              <a:rPr lang="en-US" sz="3400" dirty="0"/>
              <a:t>, PAN, </a:t>
            </a:r>
            <a:r>
              <a:rPr lang="en-US" sz="3400" dirty="0" smtClean="0"/>
              <a:t>etc.) and does not measurement NO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directly.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i="1" dirty="0" smtClean="0"/>
              <a:t>Proposed </a:t>
            </a:r>
            <a:r>
              <a:rPr lang="en-US" sz="3400" b="1" i="1" dirty="0"/>
              <a:t>Solution: </a:t>
            </a:r>
            <a:r>
              <a:rPr lang="en-US" sz="3400" dirty="0"/>
              <a:t>Add a “true NO2” measurement at required </a:t>
            </a:r>
            <a:r>
              <a:rPr lang="en-US" sz="3400" dirty="0" smtClean="0"/>
              <a:t>PAMS-</a:t>
            </a:r>
            <a:r>
              <a:rPr lang="en-US" sz="3400" dirty="0" err="1" smtClean="0"/>
              <a:t>NCore</a:t>
            </a:r>
            <a:r>
              <a:rPr lang="en-US" sz="3400" dirty="0" smtClean="0"/>
              <a:t> sites. </a:t>
            </a:r>
            <a:endParaRPr lang="en-US" sz="3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3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i="1" dirty="0" smtClean="0"/>
              <a:t>Issue:  </a:t>
            </a:r>
            <a:r>
              <a:rPr lang="en-US" sz="3400" dirty="0" smtClean="0"/>
              <a:t>Formaldehyde </a:t>
            </a:r>
            <a:r>
              <a:rPr lang="en-US" sz="3400" dirty="0" smtClean="0"/>
              <a:t>(CH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O</a:t>
            </a:r>
            <a:r>
              <a:rPr lang="en-US" sz="3400" dirty="0" smtClean="0"/>
              <a:t>) is </a:t>
            </a:r>
            <a:r>
              <a:rPr lang="en-US" sz="3400" dirty="0"/>
              <a:t>now recognized as one of the most important ozone </a:t>
            </a:r>
            <a:r>
              <a:rPr lang="en-US" sz="3400" dirty="0" smtClean="0"/>
              <a:t>precursors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i="1" dirty="0" smtClean="0"/>
              <a:t>Proposed solution: </a:t>
            </a:r>
            <a:r>
              <a:rPr lang="en-US" sz="3400" dirty="0" smtClean="0"/>
              <a:t>Restart </a:t>
            </a:r>
            <a:r>
              <a:rPr lang="en-US" sz="3400" dirty="0" smtClean="0"/>
              <a:t>carbonyl </a:t>
            </a:r>
            <a:r>
              <a:rPr lang="en-US" sz="3400" dirty="0" smtClean="0"/>
              <a:t>measurements which includes </a:t>
            </a:r>
            <a:r>
              <a:rPr lang="en-US" sz="3400" dirty="0" smtClean="0"/>
              <a:t>CH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O, still not very useful for TEMPO</a:t>
            </a:r>
            <a:r>
              <a:rPr lang="en-US" sz="3400" dirty="0" smtClean="0"/>
              <a:t>.  </a:t>
            </a:r>
            <a:r>
              <a:rPr lang="en-US" sz="3400" dirty="0" smtClean="0"/>
              <a:t>Option to add commercial CH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O measurements methods for high time low detection limit (ppb).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i="1" dirty="0" smtClean="0"/>
              <a:t>Issue:</a:t>
            </a:r>
            <a:r>
              <a:rPr lang="en-US" sz="3400" b="1" dirty="0" smtClean="0"/>
              <a:t> </a:t>
            </a:r>
            <a:r>
              <a:rPr lang="en-US" sz="3400" dirty="0" smtClean="0"/>
              <a:t>Existing radar </a:t>
            </a:r>
            <a:r>
              <a:rPr lang="en-US" sz="3400" dirty="0"/>
              <a:t>profilers with RASS temperature </a:t>
            </a:r>
            <a:r>
              <a:rPr lang="en-US" sz="3400" dirty="0" smtClean="0"/>
              <a:t>profilers at </a:t>
            </a:r>
            <a:r>
              <a:rPr lang="en-US" sz="3400" dirty="0"/>
              <a:t>PAMS sites are old  and in need of replacement or expensive </a:t>
            </a:r>
            <a:r>
              <a:rPr lang="en-US" sz="3400" dirty="0" smtClean="0"/>
              <a:t>upgrades.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b="1" i="1" dirty="0"/>
              <a:t>Proposed solution</a:t>
            </a:r>
            <a:r>
              <a:rPr lang="en-US" sz="3400" b="1" i="1" dirty="0" smtClean="0"/>
              <a:t>: </a:t>
            </a:r>
            <a:r>
              <a:rPr lang="en-US" sz="3400" dirty="0" smtClean="0"/>
              <a:t>Addition of ceilometers to provide continuous mixing </a:t>
            </a:r>
            <a:r>
              <a:rPr lang="en-US" sz="3400" dirty="0"/>
              <a:t>height </a:t>
            </a:r>
            <a:r>
              <a:rPr lang="en-US" sz="3400" dirty="0" smtClean="0"/>
              <a:t>via aerosol backscatter (910 nm).  Can also provide aerosol layer heights and cloud heights up to 15+ km.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16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Development of a Federated Set of Ground Validation Sites </a:t>
            </a:r>
            <a:endParaRPr lang="en-US" sz="2400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-158790" y="2013744"/>
            <a:ext cx="4381500" cy="3943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1800" i="1" dirty="0" smtClean="0">
                <a:solidFill>
                  <a:srgbClr val="000000"/>
                </a:solidFill>
                <a:latin typeface="Calibri" charset="0"/>
              </a:rPr>
              <a:t>Combines </a:t>
            </a:r>
            <a:r>
              <a:rPr lang="en-GB" sz="1800" i="1" dirty="0" err="1" smtClean="0">
                <a:latin typeface="Calibri" charset="0"/>
              </a:rPr>
              <a:t>Ncore</a:t>
            </a:r>
            <a:r>
              <a:rPr lang="en-GB" sz="1800" i="1" dirty="0" smtClean="0">
                <a:solidFill>
                  <a:srgbClr val="FFC000"/>
                </a:solidFill>
                <a:latin typeface="Calibri" charset="0"/>
              </a:rPr>
              <a:t> </a:t>
            </a:r>
            <a:r>
              <a:rPr lang="en-GB" sz="1800" i="1" dirty="0" smtClean="0">
                <a:solidFill>
                  <a:srgbClr val="000000"/>
                </a:solidFill>
                <a:latin typeface="Calibri" charset="0"/>
              </a:rPr>
              <a:t>and </a:t>
            </a:r>
            <a:r>
              <a:rPr lang="en-GB" sz="1800" i="1" dirty="0" smtClean="0">
                <a:latin typeface="Calibri" charset="0"/>
              </a:rPr>
              <a:t>PAMS </a:t>
            </a:r>
            <a:r>
              <a:rPr lang="en-GB" sz="1800" i="1" dirty="0" smtClean="0">
                <a:solidFill>
                  <a:srgbClr val="000000"/>
                </a:solidFill>
                <a:latin typeface="Calibri" charset="0"/>
              </a:rPr>
              <a:t>Measurements:</a:t>
            </a:r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Calibri" charset="0"/>
              </a:rPr>
              <a:t>NO, NO</a:t>
            </a:r>
            <a:r>
              <a:rPr lang="en-US" sz="1400" baseline="-25000" dirty="0" smtClean="0">
                <a:latin typeface="Calibri" charset="0"/>
              </a:rPr>
              <a:t>2</a:t>
            </a:r>
            <a:r>
              <a:rPr lang="en-US" sz="1400" dirty="0" smtClean="0">
                <a:latin typeface="Calibri" charset="0"/>
              </a:rPr>
              <a:t>, </a:t>
            </a:r>
            <a:r>
              <a:rPr lang="en-US" sz="1400" dirty="0" err="1" smtClean="0">
                <a:latin typeface="Calibri" charset="0"/>
              </a:rPr>
              <a:t>NO</a:t>
            </a:r>
            <a:r>
              <a:rPr lang="en-US" sz="1400" baseline="-25000" dirty="0" err="1" smtClean="0">
                <a:latin typeface="Calibri" charset="0"/>
              </a:rPr>
              <a:t>y</a:t>
            </a:r>
            <a:r>
              <a:rPr lang="en-US" sz="1400" dirty="0" smtClean="0">
                <a:latin typeface="Calibri" charset="0"/>
              </a:rPr>
              <a:t>, O</a:t>
            </a:r>
            <a:r>
              <a:rPr lang="en-US" sz="1400" baseline="-25000" dirty="0" smtClean="0">
                <a:latin typeface="Calibri" charset="0"/>
              </a:rPr>
              <a:t>3 </a:t>
            </a:r>
            <a:r>
              <a:rPr lang="en-US" sz="1400" dirty="0" smtClean="0">
                <a:latin typeface="Calibri" charset="0"/>
              </a:rPr>
              <a:t>(year round). SO</a:t>
            </a:r>
            <a:r>
              <a:rPr lang="en-US" sz="1400" baseline="-25000" dirty="0" smtClean="0">
                <a:latin typeface="Calibri" charset="0"/>
              </a:rPr>
              <a:t>2</a:t>
            </a:r>
            <a:r>
              <a:rPr lang="en-US" sz="1400" dirty="0" smtClean="0">
                <a:latin typeface="Calibri" charset="0"/>
              </a:rPr>
              <a:t>, CO, PM</a:t>
            </a:r>
            <a:r>
              <a:rPr lang="en-US" sz="1400" baseline="-25000" dirty="0" smtClean="0">
                <a:latin typeface="Calibri" charset="0"/>
              </a:rPr>
              <a:t>2.5 </a:t>
            </a:r>
            <a:r>
              <a:rPr lang="en-US" sz="1400" dirty="0" smtClean="0">
                <a:latin typeface="Calibri" charset="0"/>
              </a:rPr>
              <a:t>mass and speciation (</a:t>
            </a:r>
            <a:r>
              <a:rPr lang="en-US" sz="1400" dirty="0" smtClean="0"/>
              <a:t>At least 1-in-3 day), </a:t>
            </a:r>
            <a:r>
              <a:rPr lang="en-US" sz="1400" dirty="0" smtClean="0">
                <a:latin typeface="Calibri" charset="0"/>
              </a:rPr>
              <a:t>PM</a:t>
            </a:r>
            <a:r>
              <a:rPr lang="en-US" sz="1400" baseline="-25000" dirty="0" smtClean="0">
                <a:latin typeface="Calibri" charset="0"/>
              </a:rPr>
              <a:t>2.5 </a:t>
            </a:r>
            <a:r>
              <a:rPr lang="en-US" sz="1400" dirty="0" smtClean="0">
                <a:latin typeface="Calibri" charset="0"/>
              </a:rPr>
              <a:t>continuous, PM</a:t>
            </a:r>
            <a:r>
              <a:rPr lang="en-US" sz="1400" baseline="-25000" dirty="0" smtClean="0">
                <a:latin typeface="Calibri" charset="0"/>
              </a:rPr>
              <a:t>10-2.5 </a:t>
            </a:r>
            <a:r>
              <a:rPr lang="en-US" sz="1400" dirty="0" smtClean="0">
                <a:latin typeface="Calibri" charset="0"/>
              </a:rPr>
              <a:t>mass, basic met. parameters. </a:t>
            </a:r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endParaRPr lang="en-US" sz="1400" dirty="0" smtClean="0"/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 Profiling Measurements: Continue use of existing Radar wind profiler (RWP)/Radio acoustic sounding system (RASS) supplemented with use of  ceilometer at new sites for continuous mixing heights.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400" dirty="0" smtClean="0"/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Some site contain optional met measurements – Vertical wind speed, solar radiation, precipitation, </a:t>
            </a:r>
            <a:r>
              <a:rPr lang="en-US" sz="1400" dirty="0" err="1" smtClean="0"/>
              <a:t>baro</a:t>
            </a:r>
            <a:r>
              <a:rPr lang="en-US" sz="1400" dirty="0" smtClean="0"/>
              <a:t>. pressure, delta-T for 2-10m.</a:t>
            </a:r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endParaRPr lang="en-US" sz="1400" dirty="0"/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Option to add continuous CH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in the future as reliable commercial units are become available.</a:t>
            </a:r>
          </a:p>
          <a:p>
            <a:pPr marL="628650" indent="-285750">
              <a:buFont typeface="Wingdings" panose="05000000000000000000" pitchFamily="2" charset="2"/>
              <a:buChar char="Ø"/>
              <a:defRPr/>
            </a:pPr>
            <a:endParaRPr lang="en-US" sz="1400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10" y="2680692"/>
            <a:ext cx="4859776" cy="29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559300" y="5957094"/>
            <a:ext cx="4112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Map based on 2011-2013 ozone design values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PAMS requirements will be based on 2014-2016 data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116711" y="2184400"/>
            <a:ext cx="3242072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GillSans" pitchFamily="34" charset="0"/>
              </a:rPr>
              <a:t>Potential New Locations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GillSans" pitchFamily="34" charset="0"/>
              </a:rPr>
              <a:t>PAMS </a:t>
            </a:r>
            <a:r>
              <a:rPr lang="en-US" altLang="en-US" sz="1600" b="1" dirty="0">
                <a:latin typeface="GillSans" pitchFamily="34" charset="0"/>
              </a:rPr>
              <a:t>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80172"/>
            <a:ext cx="893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000000"/>
                </a:solidFill>
                <a:latin typeface="Calibri" charset="0"/>
              </a:rPr>
              <a:t>The addition of Pandora and </a:t>
            </a:r>
            <a:r>
              <a:rPr lang="en-GB" b="1" i="1" dirty="0" err="1" smtClean="0">
                <a:solidFill>
                  <a:srgbClr val="000000"/>
                </a:solidFill>
                <a:latin typeface="Calibri" charset="0"/>
              </a:rPr>
              <a:t>Cimel</a:t>
            </a:r>
            <a:r>
              <a:rPr lang="en-GB" b="1" i="1" dirty="0" smtClean="0">
                <a:solidFill>
                  <a:srgbClr val="000000"/>
                </a:solidFill>
                <a:latin typeface="Calibri" charset="0"/>
              </a:rPr>
              <a:t> Instruments to a subset of new </a:t>
            </a:r>
            <a:r>
              <a:rPr lang="en-GB" b="1" i="1" dirty="0" err="1" smtClean="0">
                <a:solidFill>
                  <a:srgbClr val="000000"/>
                </a:solidFill>
                <a:latin typeface="Calibri" charset="0"/>
              </a:rPr>
              <a:t>Ncore</a:t>
            </a:r>
            <a:r>
              <a:rPr lang="en-GB" b="1" i="1" dirty="0" smtClean="0">
                <a:solidFill>
                  <a:srgbClr val="000000"/>
                </a:solidFill>
                <a:latin typeface="Calibri" charset="0"/>
              </a:rPr>
              <a:t>/PAMS </a:t>
            </a:r>
            <a:r>
              <a:rPr lang="en-GB" b="1" i="1" dirty="0">
                <a:solidFill>
                  <a:srgbClr val="000000"/>
                </a:solidFill>
                <a:latin typeface="Calibri" charset="0"/>
              </a:rPr>
              <a:t>sites </a:t>
            </a:r>
            <a:r>
              <a:rPr lang="en-GB" b="1" i="1" dirty="0" smtClean="0">
                <a:solidFill>
                  <a:srgbClr val="000000"/>
                </a:solidFill>
                <a:latin typeface="Calibri" charset="0"/>
              </a:rPr>
              <a:t>would add critical measurements to form a network of TEMPO validation/evaluation sites</a:t>
            </a:r>
            <a:r>
              <a:rPr lang="en-GB" b="1" i="1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b="1" i="1" dirty="0" smtClean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1436</Words>
  <Application>Microsoft Office PowerPoint</Application>
  <PresentationFormat>On-screen Show (4:3)</PresentationFormat>
  <Paragraphs>183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Arial Rounded MT Bold</vt:lpstr>
      <vt:lpstr>Calibri</vt:lpstr>
      <vt:lpstr>Gill Sans MT</vt:lpstr>
      <vt:lpstr>GillSans</vt:lpstr>
      <vt:lpstr>Times New Roman</vt:lpstr>
      <vt:lpstr>Wingdings</vt:lpstr>
      <vt:lpstr>ヒラギノ角ゴ Pro W3</vt:lpstr>
      <vt:lpstr>Office Theme</vt:lpstr>
      <vt:lpstr>PowerPoint Presentation</vt:lpstr>
      <vt:lpstr>Proposed Approach for validation (presented at 1st  STM)</vt:lpstr>
      <vt:lpstr>Rationale for pursuit of a Federated Activity for TEMPO L2/L3 Validation </vt:lpstr>
      <vt:lpstr>A TEMPO relevant projection</vt:lpstr>
      <vt:lpstr>Development of a Federated Set of Ground Validation Sites </vt:lpstr>
      <vt:lpstr>Development of a Federated Set of Ground Validation Sites </vt:lpstr>
      <vt:lpstr>Schedule for changes under  PAMS Network Re-Engineering </vt:lpstr>
      <vt:lpstr>TEMPO relevant changes under PAMS Network Re-Engineering </vt:lpstr>
      <vt:lpstr>Development of a Federated Set of Ground Validation Sites </vt:lpstr>
      <vt:lpstr>OMI use of long-term existing ground-based measurements</vt:lpstr>
      <vt:lpstr>DISCOVER-AQ Comparison of NO2 Measurements FRM vs Optical/Photolytic </vt:lpstr>
      <vt:lpstr>Pandora vs Surface-Colorado </vt:lpstr>
      <vt:lpstr>Relevant measurements for L2/L3 Geophysical Validation from a Federated Ground Network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Szykman, James J. (LARC-E303)[EPA/LaRC]</cp:lastModifiedBy>
  <cp:revision>171</cp:revision>
  <dcterms:created xsi:type="dcterms:W3CDTF">2013-01-29T19:06:19Z</dcterms:created>
  <dcterms:modified xsi:type="dcterms:W3CDTF">2015-05-28T12:21:21Z</dcterms:modified>
</cp:coreProperties>
</file>